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69" r:id="rId7"/>
    <p:sldId id="260" r:id="rId8"/>
    <p:sldId id="271" r:id="rId9"/>
    <p:sldId id="266" r:id="rId10"/>
    <p:sldId id="272" r:id="rId1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94693" autoAdjust="0"/>
  </p:normalViewPr>
  <p:slideViewPr>
    <p:cSldViewPr snapToGrid="0">
      <p:cViewPr varScale="1">
        <p:scale>
          <a:sx n="118" d="100"/>
          <a:sy n="118" d="100"/>
        </p:scale>
        <p:origin x="2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3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88BB54C-1DCF-425C-B923-02EBB0BB9B49}" type="datetime1">
              <a:rPr lang="en-GB" smtClean="0"/>
              <a:t>27/03/2024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3F7AA83-DE31-4E93-AB07-EF7FB05F667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B7D258-E773-4AE5-AA17-66A9E083F860}" type="datetime1">
              <a:rPr lang="en-GB" smtClean="0"/>
              <a:t>27/03/2024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35E2820-AFE1-45FA-949E-17BDB534E1D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35E2820-AFE1-45FA-949E-17BDB534E1DC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655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35E2820-AFE1-45FA-949E-17BDB534E1DC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984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/>
              <a:t>Click to edit Master subtitle style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70B106-E5DE-4CF6-8DA8-26F741F03BDB}" type="datetime1">
              <a:rPr lang="en-GB" smtClean="0"/>
              <a:t>27/03/2024</a:t>
            </a:fld>
            <a:endParaRPr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8EA07-FCDF-499E-BAB6-E8057CD63F32}" type="datetime1">
              <a:rPr lang="en-GB" smtClean="0"/>
              <a:t>27/03/2024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C340B7-15E1-4ACD-AC73-BD7E37C98B29}" type="datetime1">
              <a:rPr lang="en-GB" smtClean="0"/>
              <a:t>27/03/2024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BEF391-6E62-4150-880C-E3A34A601D42}" type="datetime1">
              <a:rPr lang="en-GB" smtClean="0"/>
              <a:t>27/03/2024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4C5E82-B5B7-43DD-BA3E-186CD759D0C9}" type="datetime1">
              <a:rPr lang="en-GB" smtClean="0"/>
              <a:t>27/03/2024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490DD8-FC05-4C11-AA89-DC33524382B7}" type="datetime1">
              <a:rPr lang="en-GB" smtClean="0"/>
              <a:t>27/03/2024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53F901-5376-47EE-9663-27395A03DF27}" type="datetime1">
              <a:rPr lang="en-GB" smtClean="0"/>
              <a:t>27/03/2024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5941FB-BE3E-4621-B7FB-2829F3E66DC0}" type="datetime1">
              <a:rPr lang="en-GB" smtClean="0"/>
              <a:t>27/03/2024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dirty="0"/>
          </a:p>
        </p:txBody>
      </p:sp>
      <p:sp>
        <p:nvSpPr>
          <p:cNvPr id="3" name="Picture Placeholder 2" title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564CFF-162A-4669-823A-73B0238B6809}" type="datetime1">
              <a:rPr lang="en-GB" smtClean="0"/>
              <a:t>27/03/2024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5FEFC8-233D-4AA2-8A76-5D73396D6A0B}" type="datetime1">
              <a:rPr lang="en-GB" smtClean="0"/>
              <a:t>27/03/2024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295AF9-96FB-4888-A4C8-E4672A78D7B9}" type="datetime1">
              <a:rPr lang="en-GB" smtClean="0"/>
              <a:t>27/03/2024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100584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8BE85499-E364-4474-8D71-E459BEA7EEEF}" type="datetime1">
              <a:rPr lang="en-GB" smtClean="0"/>
              <a:t>27/03/2024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0" b="1">
                <a:solidFill>
                  <a:schemeClr val="accent2"/>
                </a:solidFill>
              </a:defRPr>
            </a:lvl1pPr>
          </a:lstStyle>
          <a:p>
            <a:pPr rtl="0"/>
            <a:fld id="{8FDBFFB2-86D9-4B8F-A59A-553A60B94BB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8899" y="1441425"/>
            <a:ext cx="7091361" cy="2793906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dirty="0"/>
              <a:t>Ode: Intimations of Immortality from Recollections of Early Childhood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385" y="4578375"/>
            <a:ext cx="7091361" cy="838200"/>
          </a:xfrm>
        </p:spPr>
        <p:txBody>
          <a:bodyPr rtlCol="0"/>
          <a:lstStyle/>
          <a:p>
            <a:pPr rtl="0"/>
            <a:r>
              <a:rPr lang="en-US" dirty="0"/>
              <a:t>Week-7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850" y="794657"/>
            <a:ext cx="9372600" cy="1200416"/>
          </a:xfrm>
        </p:spPr>
        <p:txBody>
          <a:bodyPr rtlCol="0">
            <a:normAutofit fontScale="90000"/>
          </a:bodyPr>
          <a:lstStyle/>
          <a:p>
            <a:br>
              <a:rPr lang="en-GB" dirty="0"/>
            </a:br>
            <a:r>
              <a:rPr lang="en-GB" sz="2200" dirty="0"/>
              <a:t>The child is father of the man;</a:t>
            </a:r>
            <a:br>
              <a:rPr lang="en-GB" sz="2200" dirty="0"/>
            </a:br>
            <a:r>
              <a:rPr lang="en-GB" sz="2200" dirty="0"/>
              <a:t>And I could wish my days to be</a:t>
            </a:r>
            <a:br>
              <a:rPr lang="en-GB" sz="2200" dirty="0"/>
            </a:br>
            <a:r>
              <a:rPr lang="en-GB" sz="2200" dirty="0"/>
              <a:t>   Bound each to each by natural piety.</a:t>
            </a:r>
            <a:br>
              <a:rPr lang="en-GB" sz="2200" dirty="0"/>
            </a:br>
            <a:r>
              <a:rPr lang="en-GB" sz="2200" dirty="0"/>
              <a:t>          (Wordsworth, "My Heart Leaps Up")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0685" y="1646730"/>
            <a:ext cx="10874073" cy="4114800"/>
          </a:xfrm>
        </p:spPr>
        <p:txBody>
          <a:bodyPr rtlCol="0">
            <a:normAutofit fontScale="25000" lnSpcReduction="20000"/>
          </a:bodyPr>
          <a:lstStyle/>
          <a:p>
            <a:pPr marL="45720" indent="0">
              <a:lnSpc>
                <a:spcPct val="170000"/>
              </a:lnSpc>
              <a:buNone/>
            </a:pPr>
            <a:r>
              <a:rPr lang="en-GB" sz="8000" dirty="0"/>
              <a:t>There </a:t>
            </a:r>
            <a:r>
              <a:rPr lang="en-GB" sz="8000" dirty="0">
                <a:highlight>
                  <a:srgbClr val="FFFF00"/>
                </a:highlight>
              </a:rPr>
              <a:t>was </a:t>
            </a:r>
            <a:r>
              <a:rPr lang="en-GB" sz="8000" dirty="0"/>
              <a:t>a time when meadow, grove, and stream,</a:t>
            </a:r>
            <a:br>
              <a:rPr lang="en-GB" sz="8000" dirty="0"/>
            </a:br>
            <a:r>
              <a:rPr lang="en-GB" sz="8000" dirty="0"/>
              <a:t>The earth, and every common sight,</a:t>
            </a:r>
            <a:br>
              <a:rPr lang="en-GB" sz="8000" dirty="0"/>
            </a:br>
            <a:r>
              <a:rPr lang="en-GB" sz="8000" dirty="0"/>
              <a:t>To me did seem</a:t>
            </a:r>
            <a:br>
              <a:rPr lang="en-GB" sz="8000" dirty="0"/>
            </a:br>
            <a:r>
              <a:rPr lang="en-GB" sz="8000" dirty="0">
                <a:highlight>
                  <a:srgbClr val="00FF00"/>
                </a:highlight>
              </a:rPr>
              <a:t>Apparelled in celestial light</a:t>
            </a:r>
            <a:r>
              <a:rPr lang="en-GB" sz="8000" dirty="0"/>
              <a:t>,</a:t>
            </a:r>
            <a:br>
              <a:rPr lang="en-GB" sz="8000" dirty="0"/>
            </a:br>
            <a:r>
              <a:rPr lang="en-GB" sz="8000" dirty="0"/>
              <a:t>The </a:t>
            </a:r>
            <a:r>
              <a:rPr lang="en-GB" sz="8000" dirty="0">
                <a:highlight>
                  <a:srgbClr val="C0C0C0"/>
                </a:highlight>
              </a:rPr>
              <a:t>glory and the freshness of a dream</a:t>
            </a:r>
            <a:r>
              <a:rPr lang="en-GB" sz="8000" dirty="0"/>
              <a:t>.</a:t>
            </a:r>
            <a:br>
              <a:rPr lang="en-GB" sz="8000" dirty="0"/>
            </a:br>
            <a:r>
              <a:rPr lang="en-GB" sz="8000" dirty="0"/>
              <a:t>It is not now as it hath been of yore;—</a:t>
            </a:r>
            <a:br>
              <a:rPr lang="en-GB" sz="8000" dirty="0"/>
            </a:br>
            <a:r>
              <a:rPr lang="en-GB" sz="8000" dirty="0"/>
              <a:t>Turn </a:t>
            </a:r>
            <a:r>
              <a:rPr lang="en-GB" sz="8000" dirty="0" err="1"/>
              <a:t>wheresoe'er</a:t>
            </a:r>
            <a:r>
              <a:rPr lang="en-GB" sz="8000" dirty="0"/>
              <a:t> I may,</a:t>
            </a:r>
            <a:br>
              <a:rPr lang="en-GB" sz="8000" dirty="0"/>
            </a:br>
            <a:r>
              <a:rPr lang="en-GB" sz="8000" dirty="0"/>
              <a:t>By night or day.</a:t>
            </a:r>
            <a:br>
              <a:rPr lang="en-GB" sz="8000" dirty="0"/>
            </a:br>
            <a:r>
              <a:rPr lang="en-GB" sz="8000" dirty="0"/>
              <a:t>The things which I have seen </a:t>
            </a:r>
            <a:r>
              <a:rPr lang="en-GB" sz="8000" dirty="0">
                <a:highlight>
                  <a:srgbClr val="00FFFF"/>
                </a:highlight>
              </a:rPr>
              <a:t>I now can see no more</a:t>
            </a:r>
            <a:r>
              <a:rPr lang="en-GB" sz="8000" dirty="0"/>
              <a:t>.</a:t>
            </a:r>
          </a:p>
          <a:p>
            <a:pPr marL="45720" indent="0" algn="ctr">
              <a:buNone/>
            </a:pPr>
            <a:endParaRPr lang="en-gb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C188979-44B5-6BCE-FBB9-8CA875BFFDD9}"/>
              </a:ext>
            </a:extLst>
          </p:cNvPr>
          <p:cNvSpPr txBox="1"/>
          <p:nvPr/>
        </p:nvSpPr>
        <p:spPr>
          <a:xfrm>
            <a:off x="8926285" y="1104921"/>
            <a:ext cx="2764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nostalgia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, sense of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loss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Childhood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vision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sight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has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disappeared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Childhood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celestial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light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association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glory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Yuvarlatılmış Dikdörtgen Belirtme Çizgisi 4">
            <a:extLst>
              <a:ext uri="{FF2B5EF4-FFF2-40B4-BE49-F238E27FC236}">
                <a16:creationId xmlns:a16="http://schemas.microsoft.com/office/drawing/2014/main" id="{237D345B-AA70-E263-DA97-5087A8CA290C}"/>
              </a:ext>
            </a:extLst>
          </p:cNvPr>
          <p:cNvSpPr/>
          <p:nvPr/>
        </p:nvSpPr>
        <p:spPr>
          <a:xfrm>
            <a:off x="8577941" y="955253"/>
            <a:ext cx="3211286" cy="2607660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nostalgia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, sense of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loss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Childhood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vision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sight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has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disappeared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Childhood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celestial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light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association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glory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15041" y="174171"/>
            <a:ext cx="7621587" cy="4114800"/>
          </a:xfrm>
        </p:spPr>
        <p:txBody>
          <a:bodyPr rtlCol="0">
            <a:normAutofit fontScale="25000" lnSpcReduction="20000"/>
          </a:bodyPr>
          <a:lstStyle/>
          <a:p>
            <a:pPr marL="45720" indent="0" algn="l" fontAlgn="base">
              <a:lnSpc>
                <a:spcPct val="120000"/>
              </a:lnSpc>
              <a:buNone/>
            </a:pP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Now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while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birds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thus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sing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joyous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while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young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lambs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bound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As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tabor's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sound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me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alone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there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came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thought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grief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A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timely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utterance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gave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that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thought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relief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again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am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strong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cataracts</a:t>
            </a:r>
            <a:r>
              <a:rPr lang="tr-TR" sz="7200" b="0" i="0" dirty="0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blow</a:t>
            </a:r>
            <a:r>
              <a:rPr lang="tr-TR" sz="7200" b="0" i="0" dirty="0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their</a:t>
            </a:r>
            <a:r>
              <a:rPr lang="tr-TR" sz="7200" b="0" i="0" dirty="0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trumpets</a:t>
            </a:r>
            <a:r>
              <a:rPr lang="tr-TR" sz="7200" b="0" i="0" dirty="0">
                <a:solidFill>
                  <a:schemeClr val="accent2">
                    <a:lumMod val="75000"/>
                  </a:schemeClr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steep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No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more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shall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grief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of mine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season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wrong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I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Echoes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through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mountains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throng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endParaRPr lang="tr-TR" sz="7200" dirty="0">
              <a:solidFill>
                <a:srgbClr val="000000"/>
              </a:solidFill>
              <a:latin typeface="adobe-garamond-pro"/>
            </a:endParaRPr>
          </a:p>
          <a:p>
            <a:pPr marL="45720" indent="0" algn="l" fontAlgn="base">
              <a:lnSpc>
                <a:spcPct val="120000"/>
              </a:lnSpc>
              <a:buNone/>
            </a:pP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Winds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come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me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fields</a:t>
            </a:r>
            <a:r>
              <a:rPr lang="tr-TR" sz="7200" b="1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sz="7200" b="1" i="0" dirty="0" err="1">
                <a:solidFill>
                  <a:srgbClr val="000000"/>
                </a:solidFill>
                <a:effectLst/>
                <a:latin typeface="adobe-garamond-pro"/>
              </a:rPr>
              <a:t>sleep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all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earth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is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gay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Land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sea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Give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themselves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up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jollity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heart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of May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Doth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every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Beast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keep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rgbClr val="000000"/>
                </a:solidFill>
                <a:effectLst/>
                <a:latin typeface="adobe-garamond-pro"/>
              </a:rPr>
              <a:t>holiday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;—</a:t>
            </a:r>
            <a:b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Thou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Child of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Joy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,</a:t>
            </a:r>
            <a:b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</a:b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Shout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round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me,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let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me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hear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thy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shouts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,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thou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happy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 </a:t>
            </a:r>
            <a:r>
              <a:rPr lang="tr-TR" sz="7200" b="0" i="0" dirty="0" err="1">
                <a:solidFill>
                  <a:schemeClr val="accent3"/>
                </a:solidFill>
                <a:effectLst/>
                <a:latin typeface="adobe-garamond-pro"/>
              </a:rPr>
              <a:t>Shepherd</a:t>
            </a:r>
            <a:r>
              <a:rPr lang="tr-TR" sz="7200" b="0" i="0" dirty="0">
                <a:solidFill>
                  <a:schemeClr val="accent3"/>
                </a:solidFill>
                <a:effectLst/>
                <a:latin typeface="adobe-garamond-pro"/>
              </a:rPr>
              <a:t>-boy</a:t>
            </a:r>
            <a:r>
              <a:rPr lang="tr-TR" sz="7200" b="0" i="0" dirty="0">
                <a:solidFill>
                  <a:srgbClr val="000000"/>
                </a:solidFill>
                <a:effectLst/>
                <a:latin typeface="adobe-garamond-pro"/>
              </a:rPr>
              <a:t>.</a:t>
            </a:r>
          </a:p>
          <a:p>
            <a:pPr rtl="0"/>
            <a:endParaRPr lang="en-US" dirty="0"/>
          </a:p>
        </p:txBody>
      </p:sp>
      <p:sp>
        <p:nvSpPr>
          <p:cNvPr id="10" name="Oval Belirtme Çizgisi 9">
            <a:extLst>
              <a:ext uri="{FF2B5EF4-FFF2-40B4-BE49-F238E27FC236}">
                <a16:creationId xmlns:a16="http://schemas.microsoft.com/office/drawing/2014/main" id="{A82504DC-8F54-D154-6D71-4C9E5F7597BA}"/>
              </a:ext>
            </a:extLst>
          </p:cNvPr>
          <p:cNvSpPr/>
          <p:nvPr/>
        </p:nvSpPr>
        <p:spPr>
          <a:xfrm>
            <a:off x="7388952" y="405826"/>
            <a:ext cx="4776014" cy="3273545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800" dirty="0" err="1"/>
              <a:t>Clear</a:t>
            </a:r>
            <a:r>
              <a:rPr lang="tr-TR" sz="1800" dirty="0"/>
              <a:t> </a:t>
            </a:r>
            <a:r>
              <a:rPr lang="tr-TR" sz="1800" dirty="0" err="1"/>
              <a:t>dichotomy</a:t>
            </a:r>
            <a:r>
              <a:rPr lang="tr-TR" sz="1800" dirty="0"/>
              <a:t> </a:t>
            </a:r>
            <a:r>
              <a:rPr lang="tr-TR" sz="1800" dirty="0" err="1"/>
              <a:t>between</a:t>
            </a:r>
            <a:r>
              <a:rPr lang="tr-TR" sz="1800" dirty="0"/>
              <a:t> </a:t>
            </a:r>
            <a:r>
              <a:rPr lang="tr-TR" sz="1800" dirty="0" err="1"/>
              <a:t>Adulthood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childhood</a:t>
            </a:r>
            <a:endParaRPr lang="tr-TR" sz="1800" dirty="0"/>
          </a:p>
          <a:p>
            <a:r>
              <a:rPr lang="tr-TR" sz="1800" dirty="0" err="1"/>
              <a:t>Lamb</a:t>
            </a:r>
            <a:r>
              <a:rPr lang="tr-TR" sz="1800" dirty="0"/>
              <a:t>: </a:t>
            </a:r>
            <a:r>
              <a:rPr lang="tr-TR" sz="1800" dirty="0" err="1"/>
              <a:t>innocence</a:t>
            </a:r>
            <a:endParaRPr lang="tr-TR" sz="1800" dirty="0"/>
          </a:p>
          <a:p>
            <a:r>
              <a:rPr lang="tr-TR" sz="1800" dirty="0" err="1"/>
              <a:t>Grief</a:t>
            </a:r>
            <a:r>
              <a:rPr lang="tr-TR" sz="1800" dirty="0"/>
              <a:t> </a:t>
            </a:r>
            <a:r>
              <a:rPr lang="tr-TR" sz="1800" dirty="0" err="1"/>
              <a:t>with</a:t>
            </a:r>
            <a:r>
              <a:rPr lang="tr-TR" sz="1800" dirty="0"/>
              <a:t> </a:t>
            </a:r>
            <a:r>
              <a:rPr lang="tr-TR" sz="1800" dirty="0" err="1"/>
              <a:t>the</a:t>
            </a:r>
            <a:r>
              <a:rPr lang="tr-TR" sz="1800" dirty="0"/>
              <a:t> </a:t>
            </a:r>
            <a:r>
              <a:rPr lang="tr-TR" sz="1800" dirty="0" err="1"/>
              <a:t>loss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relief</a:t>
            </a:r>
            <a:r>
              <a:rPr lang="tr-TR" sz="1800" dirty="0"/>
              <a:t> </a:t>
            </a:r>
            <a:r>
              <a:rPr lang="tr-TR" sz="1800" dirty="0" err="1"/>
              <a:t>with</a:t>
            </a:r>
            <a:r>
              <a:rPr lang="tr-TR" sz="1800" dirty="0"/>
              <a:t> </a:t>
            </a:r>
            <a:r>
              <a:rPr lang="tr-TR" sz="1800" dirty="0" err="1"/>
              <a:t>poem</a:t>
            </a:r>
            <a:endParaRPr lang="tr-TR" sz="1800" dirty="0"/>
          </a:p>
          <a:p>
            <a:r>
              <a:rPr lang="tr-TR" sz="1800" dirty="0" err="1"/>
              <a:t>Overflow</a:t>
            </a:r>
            <a:r>
              <a:rPr lang="tr-TR" sz="1800" dirty="0"/>
              <a:t> of </a:t>
            </a:r>
            <a:r>
              <a:rPr lang="tr-TR" sz="1800" dirty="0" err="1"/>
              <a:t>powerful</a:t>
            </a:r>
            <a:r>
              <a:rPr lang="tr-TR" sz="1800" dirty="0"/>
              <a:t> </a:t>
            </a:r>
            <a:r>
              <a:rPr lang="tr-TR" sz="1800" dirty="0" err="1"/>
              <a:t>feelings</a:t>
            </a:r>
            <a:r>
              <a:rPr lang="tr-TR" sz="1800" dirty="0"/>
              <a:t> </a:t>
            </a:r>
            <a:r>
              <a:rPr lang="tr-TR" sz="1800" dirty="0" err="1"/>
              <a:t>recollected</a:t>
            </a:r>
            <a:r>
              <a:rPr lang="tr-TR" sz="1800" dirty="0"/>
              <a:t> in </a:t>
            </a:r>
            <a:r>
              <a:rPr lang="tr-TR" sz="1800" dirty="0" err="1"/>
              <a:t>tranquility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0510A125-3DE9-AD34-6B7C-4F938D53A068}"/>
              </a:ext>
            </a:extLst>
          </p:cNvPr>
          <p:cNvSpPr txBox="1"/>
          <p:nvPr/>
        </p:nvSpPr>
        <p:spPr>
          <a:xfrm>
            <a:off x="391886" y="201374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Ye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blessèd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creatures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have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call</a:t>
            </a: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 Ye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to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each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other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make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;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see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heavens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laugh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you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your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jubilee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 My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at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your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festival,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 My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coronal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fulness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your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bliss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feel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—I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feel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all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.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Oh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evil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day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!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if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I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were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sullen</a:t>
            </a:r>
            <a:endParaRPr lang="tr-TR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While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Earth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herself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is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adorning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This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sweet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May-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morning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Children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are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culling</a:t>
            </a: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    On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every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side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thousand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valleys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far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wide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</a:t>
            </a:r>
            <a:br>
              <a:rPr lang="tr-TR" dirty="0"/>
            </a:b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18230E6-8D67-CBD3-2547-CA016E7B42B0}"/>
              </a:ext>
            </a:extLst>
          </p:cNvPr>
          <p:cNvSpPr txBox="1"/>
          <p:nvPr/>
        </p:nvSpPr>
        <p:spPr>
          <a:xfrm>
            <a:off x="6096000" y="2128145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Fresh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flowers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;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while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sun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shines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warm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Babe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leaps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up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on his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Mother's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arm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:—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joy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!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—But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there's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Tree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of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many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one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A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single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field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which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have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looked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upon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Both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speak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something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that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gone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Pansy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my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feet</a:t>
            </a: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Doth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same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tale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repeat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Whither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fled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visionary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gleam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?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Where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it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now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glory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dream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?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</p:txBody>
      </p:sp>
      <p:sp>
        <p:nvSpPr>
          <p:cNvPr id="8" name="Sol Ok Belirtme Çizgisi 7">
            <a:extLst>
              <a:ext uri="{FF2B5EF4-FFF2-40B4-BE49-F238E27FC236}">
                <a16:creationId xmlns:a16="http://schemas.microsoft.com/office/drawing/2014/main" id="{C3E03B40-0CDB-C8B3-2196-16CD9FAECB06}"/>
              </a:ext>
            </a:extLst>
          </p:cNvPr>
          <p:cNvSpPr/>
          <p:nvPr/>
        </p:nvSpPr>
        <p:spPr>
          <a:xfrm>
            <a:off x="5105400" y="337457"/>
            <a:ext cx="2362200" cy="1382485"/>
          </a:xfrm>
          <a:prstGeom prst="leftArrow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He </a:t>
            </a:r>
            <a:r>
              <a:rPr lang="tr-TR" dirty="0" err="1"/>
              <a:t>wants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capture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sense of </a:t>
            </a:r>
            <a:r>
              <a:rPr lang="tr-TR" dirty="0" err="1"/>
              <a:t>harmony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nature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7D4E1B-21A9-078A-A928-6E835C87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056" y="2906486"/>
            <a:ext cx="6400801" cy="2486025"/>
          </a:xfrm>
        </p:spPr>
        <p:txBody>
          <a:bodyPr>
            <a:normAutofit/>
          </a:bodyPr>
          <a:lstStyle/>
          <a:p>
            <a:pPr fontAlgn="base"/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Youth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who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daily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farther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east</a:t>
            </a:r>
            <a:b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Must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travel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still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is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Nature's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Priest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by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vision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splendid</a:t>
            </a:r>
            <a:b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Is on his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way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attended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  <a:b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At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length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Man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perceives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it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die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adobe-garamond-pro"/>
              </a:rPr>
              <a:t>away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  <a:b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</a:b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And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fade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into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the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light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of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common</a:t>
            </a:r>
            <a:r>
              <a:rPr lang="tr-TR" sz="2000" b="0" i="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highlight>
                  <a:srgbClr val="C0C0C0"/>
                </a:highlight>
                <a:latin typeface="adobe-garamond-pro"/>
              </a:rPr>
              <a:t>day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adobe-garamond-pro"/>
              </a:rPr>
              <a:t>.</a:t>
            </a:r>
            <a:b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</a:b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6C7F3BD-F57C-9609-1ED3-F89B33C765C7}"/>
              </a:ext>
            </a:extLst>
          </p:cNvPr>
          <p:cNvSpPr txBox="1"/>
          <p:nvPr/>
        </p:nvSpPr>
        <p:spPr>
          <a:xfrm>
            <a:off x="500743" y="170718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birth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but a </a:t>
            </a:r>
            <a:r>
              <a:rPr lang="tr-TR" b="0" i="0" dirty="0" err="1">
                <a:solidFill>
                  <a:schemeClr val="tx2"/>
                </a:solidFill>
                <a:effectLst/>
                <a:highlight>
                  <a:srgbClr val="00FF00"/>
                </a:highlight>
                <a:latin typeface="adobe-garamond-pro"/>
              </a:rPr>
              <a:t>sleep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a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forgetting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Soul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that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rises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with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us,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life's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Star,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Hath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had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elsewhere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its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setting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cometh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afar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Not in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entire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forgetfulness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not in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utter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nakedness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But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trailing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clouds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of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glory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do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come</a:t>
            </a:r>
            <a:endParaRPr lang="tr-TR" b="0" i="0" dirty="0">
              <a:solidFill>
                <a:srgbClr val="000000"/>
              </a:solidFill>
              <a:effectLst/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From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God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who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home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: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Heaven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lies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about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us in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our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infancy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!</a:t>
            </a:r>
          </a:p>
          <a:p>
            <a:pPr algn="l" fontAlgn="base"/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Shades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of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prison-house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begin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to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close</a:t>
            </a:r>
            <a:endParaRPr lang="tr-TR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adobe-garamond-pro"/>
            </a:endParaRP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                     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Upon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growing</a:t>
            </a:r>
            <a:r>
              <a:rPr lang="tr-T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dobe-garamond-pro"/>
              </a:rPr>
              <a:t> Boy,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But he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beholds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the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light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and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whence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it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flows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,</a:t>
            </a:r>
          </a:p>
          <a:p>
            <a:pPr algn="l" fontAlgn="base"/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                      He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sees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 it in his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adobe-garamond-pro"/>
              </a:rPr>
              <a:t>joy</a:t>
            </a:r>
            <a:r>
              <a:rPr lang="tr-TR" b="0" i="0" dirty="0">
                <a:solidFill>
                  <a:srgbClr val="000000"/>
                </a:solidFill>
                <a:effectLst/>
                <a:latin typeface="adobe-garamond-pro"/>
              </a:rPr>
              <a:t>;</a:t>
            </a:r>
          </a:p>
        </p:txBody>
      </p:sp>
      <p:sp>
        <p:nvSpPr>
          <p:cNvPr id="7" name="Yatay Kaydırma 6">
            <a:extLst>
              <a:ext uri="{FF2B5EF4-FFF2-40B4-BE49-F238E27FC236}">
                <a16:creationId xmlns:a16="http://schemas.microsoft.com/office/drawing/2014/main" id="{642FAA5E-DA65-6D27-C13D-2CC3DA36F639}"/>
              </a:ext>
            </a:extLst>
          </p:cNvPr>
          <p:cNvSpPr/>
          <p:nvPr/>
        </p:nvSpPr>
        <p:spPr>
          <a:xfrm>
            <a:off x="5355771" y="609599"/>
            <a:ext cx="4452258" cy="2111829"/>
          </a:xfrm>
          <a:prstGeom prst="horizontalScroll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Pre-existence</a:t>
            </a:r>
            <a:r>
              <a:rPr lang="tr-TR" dirty="0"/>
              <a:t>, </a:t>
            </a:r>
            <a:r>
              <a:rPr lang="tr-TR" dirty="0" err="1"/>
              <a:t>Platonic</a:t>
            </a:r>
            <a:r>
              <a:rPr lang="tr-TR" dirty="0"/>
              <a:t> </a:t>
            </a:r>
            <a:r>
              <a:rPr lang="tr-TR" dirty="0" err="1"/>
              <a:t>ideas</a:t>
            </a:r>
            <a:endParaRPr lang="tr-TR" dirty="0"/>
          </a:p>
          <a:p>
            <a:pPr algn="ctr"/>
            <a:r>
              <a:rPr lang="tr-TR" dirty="0" err="1"/>
              <a:t>Pantheism</a:t>
            </a:r>
            <a:r>
              <a:rPr lang="tr-TR" dirty="0"/>
              <a:t> </a:t>
            </a:r>
          </a:p>
          <a:p>
            <a:pPr algn="ctr"/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Nature </a:t>
            </a:r>
            <a:r>
              <a:rPr lang="tr-TR" dirty="0" err="1"/>
              <a:t>indistinguishable</a:t>
            </a:r>
            <a:endParaRPr lang="tr-TR" dirty="0"/>
          </a:p>
          <a:p>
            <a:pPr algn="ctr"/>
            <a:r>
              <a:rPr lang="tr-TR" dirty="0" err="1"/>
              <a:t>Seperation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divinity</a:t>
            </a:r>
            <a:endParaRPr lang="tr-TR" dirty="0"/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541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4428082-8DC7-3BD9-1BD4-09BDFDDE769D}"/>
              </a:ext>
            </a:extLst>
          </p:cNvPr>
          <p:cNvSpPr txBox="1"/>
          <p:nvPr/>
        </p:nvSpPr>
        <p:spPr>
          <a:xfrm>
            <a:off x="446314" y="185125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O, ye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Fountains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Meadows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Hills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Groves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</a:t>
            </a:r>
          </a:p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Forebode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not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severing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of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our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loves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!</a:t>
            </a:r>
          </a:p>
          <a:p>
            <a:pPr fontAlgn="base"/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Yet in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heart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of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hearts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I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feel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your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might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fontAlgn="base"/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I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only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have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relinquished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one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delight</a:t>
            </a:r>
            <a:endParaRPr lang="tr-TR" dirty="0">
              <a:solidFill>
                <a:srgbClr val="000000"/>
              </a:solidFill>
              <a:effectLst/>
              <a:latin typeface="inherit"/>
            </a:endParaRPr>
          </a:p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To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live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beneath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your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more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habitual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sway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  <a:p>
            <a:pPr fontAlgn="base"/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I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love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Brooks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which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down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their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channels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fret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</a:t>
            </a:r>
          </a:p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Even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more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than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when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I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tripped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lightly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as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The</a:t>
            </a:r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innocent</a:t>
            </a:r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brightness</a:t>
            </a:r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 of a </a:t>
            </a:r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new-born</a:t>
            </a:r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Day</a:t>
            </a:r>
            <a:endParaRPr lang="tr-TR" dirty="0">
              <a:solidFill>
                <a:srgbClr val="000000"/>
              </a:solidFill>
              <a:effectLst/>
              <a:highlight>
                <a:srgbClr val="FFFF00"/>
              </a:highlight>
              <a:latin typeface="inherit"/>
            </a:endParaRPr>
          </a:p>
          <a:p>
            <a:pPr fontAlgn="base"/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                      Is </a:t>
            </a:r>
            <a:r>
              <a:rPr lang="tr-TR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lovely</a:t>
            </a:r>
            <a:r>
              <a:rPr lang="tr-TR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</a:rPr>
              <a:t> yet;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endParaRPr lang="tr-TR" dirty="0">
              <a:solidFill>
                <a:srgbClr val="000000"/>
              </a:solidFill>
              <a:effectLst/>
              <a:latin typeface="inherit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br>
              <a:rPr lang="tr-TR" b="0" i="0" dirty="0">
                <a:solidFill>
                  <a:srgbClr val="000000"/>
                </a:solidFill>
                <a:effectLst/>
                <a:latin typeface="inherit"/>
              </a:rPr>
            </a:br>
            <a:endParaRPr lang="tr-TR" b="0" i="0" dirty="0">
              <a:solidFill>
                <a:srgbClr val="000000"/>
              </a:solidFill>
              <a:effectLst/>
              <a:latin typeface="inherit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A466D6D-24A5-3874-A037-6CAE30FB9E51}"/>
              </a:ext>
            </a:extLst>
          </p:cNvPr>
          <p:cNvSpPr txBox="1"/>
          <p:nvPr/>
        </p:nvSpPr>
        <p:spPr>
          <a:xfrm>
            <a:off x="5976258" y="1166842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Clouds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that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gather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round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setting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sun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Do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take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a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sober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colouring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from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an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eye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That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hath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kept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watch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o'er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man's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mortality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;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Another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race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hath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been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other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palms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are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won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.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Thanks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to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human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heart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by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which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we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live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Thanks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to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its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tenderness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its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joys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and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rgbClr val="000000"/>
                </a:solidFill>
                <a:effectLst/>
                <a:latin typeface="inherit"/>
              </a:rPr>
              <a:t>fears</a:t>
            </a:r>
            <a:r>
              <a:rPr lang="tr-TR" dirty="0">
                <a:solidFill>
                  <a:srgbClr val="000000"/>
                </a:solidFill>
                <a:effectLst/>
                <a:latin typeface="inherit"/>
              </a:rPr>
              <a:t>,</a:t>
            </a:r>
            <a:br>
              <a:rPr lang="tr-TR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To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me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the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meanest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flower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that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blows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can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give</a:t>
            </a:r>
            <a:br>
              <a:rPr lang="tr-TR" dirty="0">
                <a:solidFill>
                  <a:schemeClr val="accent3"/>
                </a:solidFill>
                <a:effectLst/>
                <a:latin typeface="inherit"/>
              </a:rPr>
            </a:b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Thoughts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that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do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often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lie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too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deep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for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 </a:t>
            </a:r>
            <a:r>
              <a:rPr lang="tr-TR" dirty="0" err="1">
                <a:solidFill>
                  <a:schemeClr val="accent3"/>
                </a:solidFill>
                <a:effectLst/>
                <a:latin typeface="inherit"/>
              </a:rPr>
              <a:t>tears</a:t>
            </a:r>
            <a:r>
              <a:rPr lang="tr-TR" dirty="0">
                <a:solidFill>
                  <a:schemeClr val="accent3"/>
                </a:solidFill>
                <a:effectLst/>
                <a:latin typeface="inherit"/>
              </a:rPr>
              <a:t>.</a:t>
            </a:r>
            <a:br>
              <a:rPr lang="tr-TR" dirty="0">
                <a:solidFill>
                  <a:schemeClr val="accent3"/>
                </a:solidFill>
                <a:effectLst/>
                <a:latin typeface="inherit"/>
              </a:rPr>
            </a:br>
            <a:endParaRPr lang="tr-TR" dirty="0">
              <a:solidFill>
                <a:schemeClr val="accent3"/>
              </a:solidFill>
              <a:effectLst/>
              <a:latin typeface="inherit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2B4E6DF-75EF-66B0-F586-3281338E08BF}"/>
              </a:ext>
            </a:extLst>
          </p:cNvPr>
          <p:cNvSpPr txBox="1"/>
          <p:nvPr/>
        </p:nvSpPr>
        <p:spPr>
          <a:xfrm>
            <a:off x="1273628" y="3092716"/>
            <a:ext cx="2416628" cy="20313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err="1"/>
              <a:t>Death</a:t>
            </a:r>
            <a:r>
              <a:rPr lang="tr-TR" dirty="0"/>
              <a:t> is </a:t>
            </a:r>
            <a:r>
              <a:rPr lang="tr-TR" dirty="0" err="1"/>
              <a:t>approaching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yet, </a:t>
            </a:r>
            <a:r>
              <a:rPr lang="tr-TR" dirty="0" err="1"/>
              <a:t>even</a:t>
            </a:r>
            <a:r>
              <a:rPr lang="tr-TR" dirty="0"/>
              <a:t> an </a:t>
            </a:r>
            <a:r>
              <a:rPr lang="tr-TR" dirty="0" err="1"/>
              <a:t>ordinary</a:t>
            </a:r>
            <a:r>
              <a:rPr lang="tr-TR" dirty="0"/>
              <a:t> </a:t>
            </a:r>
            <a:r>
              <a:rPr lang="tr-TR" dirty="0" err="1"/>
              <a:t>flower</a:t>
            </a:r>
            <a:r>
              <a:rPr lang="tr-TR" dirty="0"/>
              <a:t> can </a:t>
            </a:r>
            <a:r>
              <a:rPr lang="tr-TR" dirty="0" err="1"/>
              <a:t>inspire</a:t>
            </a:r>
            <a:r>
              <a:rPr lang="tr-TR" dirty="0"/>
              <a:t> </a:t>
            </a:r>
            <a:r>
              <a:rPr lang="tr-TR" dirty="0" err="1"/>
              <a:t>deep</a:t>
            </a:r>
            <a:r>
              <a:rPr lang="tr-TR" dirty="0"/>
              <a:t> </a:t>
            </a:r>
            <a:r>
              <a:rPr lang="tr-TR" dirty="0" err="1"/>
              <a:t>thoughts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emotions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connects</a:t>
            </a:r>
            <a:r>
              <a:rPr lang="tr-TR" dirty="0"/>
              <a:t> us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immortality</a:t>
            </a:r>
            <a:endParaRPr lang="tr-TR" dirty="0"/>
          </a:p>
        </p:txBody>
      </p:sp>
      <p:sp>
        <p:nvSpPr>
          <p:cNvPr id="7" name="Yukarı Ok Belirtme Çizgisi 6">
            <a:extLst>
              <a:ext uri="{FF2B5EF4-FFF2-40B4-BE49-F238E27FC236}">
                <a16:creationId xmlns:a16="http://schemas.microsoft.com/office/drawing/2014/main" id="{D79C1811-90E3-3592-8E51-F3F77F2533AD}"/>
              </a:ext>
            </a:extLst>
          </p:cNvPr>
          <p:cNvSpPr/>
          <p:nvPr/>
        </p:nvSpPr>
        <p:spPr>
          <a:xfrm>
            <a:off x="2324101" y="4429864"/>
            <a:ext cx="3189514" cy="1981200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AE027DC-3CD1-B5F5-085E-F3A9EE2FBFBB}"/>
              </a:ext>
            </a:extLst>
          </p:cNvPr>
          <p:cNvSpPr txBox="1"/>
          <p:nvPr/>
        </p:nvSpPr>
        <p:spPr>
          <a:xfrm>
            <a:off x="511628" y="936171"/>
            <a:ext cx="1012469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poem</a:t>
            </a:r>
            <a:r>
              <a:rPr lang="tr-TR" dirty="0"/>
              <a:t> is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of a </a:t>
            </a:r>
            <a:r>
              <a:rPr lang="tr-TR" dirty="0" err="1"/>
              <a:t>person’s</a:t>
            </a:r>
            <a:r>
              <a:rPr lang="tr-TR" dirty="0"/>
              <a:t> sense of self.</a:t>
            </a:r>
          </a:p>
          <a:p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recollection</a:t>
            </a:r>
            <a:r>
              <a:rPr lang="tr-TR" dirty="0"/>
              <a:t> of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childhood</a:t>
            </a:r>
            <a:r>
              <a:rPr lang="tr-TR" dirty="0"/>
              <a:t> </a:t>
            </a:r>
            <a:r>
              <a:rPr lang="tr-TR" dirty="0" err="1"/>
              <a:t>experiences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portrays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innocence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experience</a:t>
            </a:r>
            <a:r>
              <a:rPr lang="tr-TR" dirty="0"/>
              <a:t> as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Blake’s</a:t>
            </a:r>
            <a:r>
              <a:rPr lang="tr-TR" dirty="0"/>
              <a:t> </a:t>
            </a:r>
            <a:r>
              <a:rPr lang="tr-TR" dirty="0" err="1"/>
              <a:t>poetry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Vividness</a:t>
            </a:r>
            <a:r>
              <a:rPr lang="tr-TR" dirty="0"/>
              <a:t> of </a:t>
            </a:r>
            <a:r>
              <a:rPr lang="tr-TR" dirty="0" err="1"/>
              <a:t>chilhood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fades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</a:t>
            </a:r>
            <a:r>
              <a:rPr lang="tr-TR" dirty="0"/>
              <a:t> of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days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poem</a:t>
            </a:r>
            <a:r>
              <a:rPr lang="tr-TR" dirty="0"/>
              <a:t> </a:t>
            </a:r>
            <a:r>
              <a:rPr lang="tr-TR" dirty="0" err="1"/>
              <a:t>explicitly</a:t>
            </a:r>
            <a:r>
              <a:rPr lang="tr-TR" dirty="0"/>
              <a:t> </a:t>
            </a:r>
            <a:r>
              <a:rPr lang="tr-TR" dirty="0" err="1"/>
              <a:t>makes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</a:t>
            </a:r>
            <a:r>
              <a:rPr lang="tr-TR" dirty="0" err="1"/>
              <a:t>indistinguishable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.</a:t>
            </a:r>
          </a:p>
          <a:p>
            <a:r>
              <a:rPr lang="tr-TR" dirty="0"/>
              <a:t> (</a:t>
            </a:r>
            <a:r>
              <a:rPr lang="tr-TR" dirty="0" err="1"/>
              <a:t>Wholly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 </a:t>
            </a:r>
            <a:r>
              <a:rPr lang="tr-TR" dirty="0" err="1"/>
              <a:t>instead</a:t>
            </a:r>
            <a:r>
              <a:rPr lang="tr-TR" dirty="0"/>
              <a:t> of </a:t>
            </a:r>
            <a:r>
              <a:rPr lang="tr-TR" dirty="0" err="1"/>
              <a:t>Holy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039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Happy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909083B-3485-49E7-BBE7-EFD488C62F99}" vid="{B57F6697-5DA8-422E-86BF-20B69A74A1E0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DBC22E-839F-4BAF-BFAA-0BA0E6FB6F7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3ACA78-A274-4649-895B-0A186772844B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8115A4-3310-48A1-A92C-01BFC85749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980</Words>
  <Application>Microsoft Macintosh PowerPoint</Application>
  <PresentationFormat>Geniş ekran</PresentationFormat>
  <Paragraphs>84</Paragraphs>
  <Slides>7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adobe-garamond-pro</vt:lpstr>
      <vt:lpstr>Arial</vt:lpstr>
      <vt:lpstr>Euphemia</vt:lpstr>
      <vt:lpstr>inherit</vt:lpstr>
      <vt:lpstr>Wingdings</vt:lpstr>
      <vt:lpstr>Children Happy 16x9</vt:lpstr>
      <vt:lpstr>Ode: Intimations of Immortality from Recollections of Early Childhood</vt:lpstr>
      <vt:lpstr> The child is father of the man; And I could wish my days to be    Bound each to each by natural piety.           (Wordsworth, "My Heart Leaps Up") </vt:lpstr>
      <vt:lpstr>PowerPoint Sunusu</vt:lpstr>
      <vt:lpstr>PowerPoint Sunusu</vt:lpstr>
      <vt:lpstr>The Youth, who daily farther from the east                       Must travel, still is Nature's Priest,                       And by the vision splendid                       Is on his way attended; At length the Man perceives it die away, And fade into the light of common day. 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Pelin Gölcük MİRZA</dc:creator>
  <cp:lastModifiedBy>Pelin Gölcük MİRZA</cp:lastModifiedBy>
  <cp:revision>4</cp:revision>
  <dcterms:created xsi:type="dcterms:W3CDTF">2024-03-25T09:50:29Z</dcterms:created>
  <dcterms:modified xsi:type="dcterms:W3CDTF">2024-03-27T12:58:05Z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